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59" r:id="rId4"/>
    <p:sldId id="264" r:id="rId5"/>
    <p:sldId id="267" r:id="rId6"/>
    <p:sldId id="268" r:id="rId7"/>
    <p:sldId id="265" r:id="rId8"/>
    <p:sldId id="266" r:id="rId9"/>
    <p:sldId id="270" r:id="rId10"/>
    <p:sldId id="260" r:id="rId11"/>
    <p:sldId id="274" r:id="rId12"/>
    <p:sldId id="272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otham" pitchFamily="2" charset="0"/>
      <p:regular r:id="rId18"/>
    </p:embeddedFont>
    <p:embeddedFont>
      <p:font typeface="Gotham Light" pitchFamily="2" charset="0"/>
      <p:regular r:id="rId19"/>
    </p:embeddedFon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Neue Machina" panose="020F0502020204030204" pitchFamily="34" charset="0"/>
      <p:regular r:id="rId24"/>
      <p:bold r:id="rId25"/>
      <p:italic r:id="rId26"/>
      <p:boldItalic r:id="rId27"/>
    </p:embeddedFont>
    <p:embeddedFont>
      <p:font typeface="Times New Roman Condensed" panose="02030506070405020303" pitchFamily="18" charset="77"/>
      <p:regular r:id="rId28"/>
    </p:embeddedFont>
    <p:embeddedFont>
      <p:font typeface="Times New Roman Condensed Italics" panose="02030506070405090303" pitchFamily="18" charset="77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9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3" autoAdjust="0"/>
    <p:restoredTop sz="94580" autoAdjust="0"/>
  </p:normalViewPr>
  <p:slideViewPr>
    <p:cSldViewPr>
      <p:cViewPr varScale="1">
        <p:scale>
          <a:sx n="81" d="100"/>
          <a:sy n="81" d="100"/>
        </p:scale>
        <p:origin x="2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231798080034514"/>
          <c:y val="0.27576029430747384"/>
          <c:w val="0.35371220292668892"/>
          <c:h val="0.491406834903833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150000</c:v>
                </c:pt>
                <c:pt idx="1">
                  <c:v>1000000</c:v>
                </c:pt>
                <c:pt idx="2">
                  <c:v>3000000</c:v>
                </c:pt>
                <c:pt idx="3">
                  <c:v>10000000</c:v>
                </c:pt>
                <c:pt idx="4">
                  <c:v>30000000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B3-AC46-BFA3-F614DA7A5C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105000</c:v>
                </c:pt>
                <c:pt idx="1">
                  <c:v>700000</c:v>
                </c:pt>
                <c:pt idx="2">
                  <c:v>2100000</c:v>
                </c:pt>
                <c:pt idx="3">
                  <c:v>700000</c:v>
                </c:pt>
                <c:pt idx="4">
                  <c:v>21000000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B3-AC46-BFA3-F614DA7A5C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329423"/>
        <c:axId val="573654495"/>
      </c:barChart>
      <c:catAx>
        <c:axId val="574329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654495"/>
        <c:crosses val="autoZero"/>
        <c:auto val="1"/>
        <c:lblAlgn val="ctr"/>
        <c:lblOffset val="100"/>
        <c:noMultiLvlLbl val="0"/>
      </c:catAx>
      <c:valAx>
        <c:axId val="573654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29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83057" y="1811750"/>
            <a:ext cx="9784943" cy="2237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522"/>
              </a:lnSpc>
            </a:pPr>
            <a:r>
              <a:rPr lang="en-US" sz="19403" spc="-737" dirty="0">
                <a:solidFill>
                  <a:srgbClr val="0E4714"/>
                </a:solidFill>
                <a:latin typeface="Times New Roman Condensed"/>
              </a:rPr>
              <a:t>Afiapharma</a:t>
            </a:r>
          </a:p>
        </p:txBody>
      </p:sp>
      <p:sp>
        <p:nvSpPr>
          <p:cNvPr id="3" name="Freeform 3"/>
          <p:cNvSpPr/>
          <p:nvPr/>
        </p:nvSpPr>
        <p:spPr>
          <a:xfrm>
            <a:off x="-2026136" y="-2377820"/>
            <a:ext cx="19285436" cy="15042640"/>
          </a:xfrm>
          <a:custGeom>
            <a:avLst/>
            <a:gdLst/>
            <a:ahLst/>
            <a:cxnLst/>
            <a:rect l="l" t="t" r="r" b="b"/>
            <a:pathLst>
              <a:path w="19285436" h="15042640">
                <a:moveTo>
                  <a:pt x="0" y="0"/>
                </a:moveTo>
                <a:lnTo>
                  <a:pt x="19285436" y="0"/>
                </a:lnTo>
                <a:lnTo>
                  <a:pt x="19285436" y="15042640"/>
                </a:lnTo>
                <a:lnTo>
                  <a:pt x="0" y="15042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883057" y="4686300"/>
            <a:ext cx="6584543" cy="849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spc="-42" dirty="0">
                <a:solidFill>
                  <a:srgbClr val="0E4714"/>
                </a:solidFill>
                <a:latin typeface="Gotham"/>
              </a:rPr>
              <a:t>Fast procurement: 3-hour delivery, flexible credit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16407" y="8432166"/>
            <a:ext cx="11628370" cy="826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 </a:t>
            </a:r>
          </a:p>
          <a:p>
            <a:pPr algn="l">
              <a:lnSpc>
                <a:spcPts val="2240"/>
              </a:lnSpc>
            </a:pPr>
            <a:endParaRPr lang="en-US" sz="1600" dirty="0">
              <a:solidFill>
                <a:srgbClr val="0E4714"/>
              </a:solidFill>
              <a:latin typeface="Gotham"/>
            </a:endParaRPr>
          </a:p>
          <a:p>
            <a:pPr algn="l">
              <a:lnSpc>
                <a:spcPts val="2240"/>
              </a:lnSpc>
            </a:pPr>
            <a:endParaRPr lang="en-US" sz="1600" dirty="0">
              <a:solidFill>
                <a:srgbClr val="0E4714"/>
              </a:solidFill>
              <a:latin typeface="Gotham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165B89-6929-EC1D-72AF-0C66390A1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28" y="5753100"/>
            <a:ext cx="4054272" cy="30921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2210852" y="-1063244"/>
            <a:ext cx="8434028" cy="6114306"/>
          </a:xfrm>
          <a:custGeom>
            <a:avLst/>
            <a:gdLst/>
            <a:ahLst/>
            <a:cxnLst/>
            <a:rect l="l" t="t" r="r" b="b"/>
            <a:pathLst>
              <a:path w="8434028" h="6114306">
                <a:moveTo>
                  <a:pt x="0" y="0"/>
                </a:moveTo>
                <a:lnTo>
                  <a:pt x="8434028" y="0"/>
                </a:lnTo>
                <a:lnTo>
                  <a:pt x="8434028" y="6114305"/>
                </a:lnTo>
                <a:lnTo>
                  <a:pt x="0" y="6114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3483" r="-128662" b="-52540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6884949"/>
            <a:ext cx="3607211" cy="54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9 years of experience in e-commerce.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40195" y="6884949"/>
            <a:ext cx="3607211" cy="54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9 years of experience in supply chain /  Pharmacovigilance.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228301" y="6884949"/>
            <a:ext cx="3607211" cy="54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9 years of experience in technology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52089" y="6884949"/>
            <a:ext cx="3607211" cy="54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5 years of experience in hospitalization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6431560"/>
            <a:ext cx="3607211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2999" spc="-77">
                <a:solidFill>
                  <a:srgbClr val="0E4714"/>
                </a:solidFill>
                <a:latin typeface="Times New Roman Condensed Italics"/>
              </a:rPr>
              <a:t>Founder &amp; CEO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28301" y="6431560"/>
            <a:ext cx="3607211" cy="375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2999" spc="-77" dirty="0">
                <a:solidFill>
                  <a:srgbClr val="0E4714"/>
                </a:solidFill>
                <a:latin typeface="Times New Roman Condensed Italics"/>
              </a:rPr>
              <a:t>Co-Founder &amp; CTO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445124" y="6431560"/>
            <a:ext cx="3607211" cy="375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2999" spc="-77" dirty="0">
                <a:solidFill>
                  <a:srgbClr val="0E4714"/>
                </a:solidFill>
                <a:latin typeface="Times New Roman Condensed Italics"/>
              </a:rPr>
              <a:t>Supply Chain Manager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642552" y="6431560"/>
            <a:ext cx="3607211" cy="375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2999" spc="-77" dirty="0">
                <a:solidFill>
                  <a:srgbClr val="0E4714"/>
                </a:solidFill>
                <a:latin typeface="Times New Roman Condensed Italics"/>
              </a:rPr>
              <a:t>Salesperson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1450334"/>
            <a:ext cx="12023635" cy="1522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69"/>
              </a:lnSpc>
            </a:pPr>
            <a:r>
              <a:rPr lang="en-US" sz="10884" spc="-272">
                <a:solidFill>
                  <a:srgbClr val="0E4714"/>
                </a:solidFill>
                <a:latin typeface="Times New Roman Condensed"/>
              </a:rPr>
              <a:t>MEET THE TEAM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5782029"/>
            <a:ext cx="3594930" cy="609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35"/>
              </a:lnSpc>
            </a:pPr>
            <a:r>
              <a:rPr lang="en-US" sz="2799" spc="-55" dirty="0">
                <a:solidFill>
                  <a:srgbClr val="0E4714"/>
                </a:solidFill>
                <a:latin typeface="Gotham"/>
              </a:rPr>
              <a:t>Biganza Papy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228301" y="5782029"/>
            <a:ext cx="3594930" cy="609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35"/>
              </a:lnSpc>
            </a:pPr>
            <a:r>
              <a:rPr lang="en-US" sz="2799" spc="-55" dirty="0">
                <a:solidFill>
                  <a:srgbClr val="0E4714"/>
                </a:solidFill>
                <a:latin typeface="Gotham"/>
              </a:rPr>
              <a:t>Gakiza Canisius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445124" y="5782029"/>
            <a:ext cx="3594930" cy="609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35"/>
              </a:lnSpc>
            </a:pPr>
            <a:r>
              <a:rPr lang="en-US" sz="2799" spc="-55" dirty="0">
                <a:solidFill>
                  <a:srgbClr val="0E4714"/>
                </a:solidFill>
                <a:latin typeface="Gotham"/>
              </a:rPr>
              <a:t>Kundwa Celine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642552" y="5782029"/>
            <a:ext cx="3594930" cy="609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35"/>
              </a:lnSpc>
            </a:pPr>
            <a:r>
              <a:rPr lang="en-US" sz="2799" spc="-55" dirty="0">
                <a:solidFill>
                  <a:srgbClr val="0E4714"/>
                </a:solidFill>
                <a:latin typeface="Gotham"/>
              </a:rPr>
              <a:t>Shakur Munyewiru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2C6EB09-94B7-1FDD-37A7-1174B41D2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2728948"/>
            <a:ext cx="2442210" cy="30530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5B074F2-D7B5-C7C6-6B15-14CBF69B29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298" y="2758189"/>
            <a:ext cx="2429510" cy="30530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048EB6A-43BD-0512-EB48-7A6D40ACE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287" y="2754351"/>
            <a:ext cx="2429510" cy="31253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3D2FD93-05A7-64B3-224E-B7591085E2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033" y="2796678"/>
            <a:ext cx="2956569" cy="31253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450334"/>
            <a:ext cx="16230600" cy="1332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69"/>
              </a:lnSpc>
            </a:pPr>
            <a:r>
              <a:rPr lang="en-US" sz="10884" spc="-272" dirty="0">
                <a:solidFill>
                  <a:srgbClr val="0E4714"/>
                </a:solidFill>
                <a:latin typeface="Times New Roman Condensed"/>
              </a:rPr>
              <a:t>Use of  fund</a:t>
            </a:r>
          </a:p>
        </p:txBody>
      </p:sp>
      <p:sp>
        <p:nvSpPr>
          <p:cNvPr id="4" name="Freeform 4"/>
          <p:cNvSpPr/>
          <p:nvPr/>
        </p:nvSpPr>
        <p:spPr>
          <a:xfrm>
            <a:off x="12210852" y="-1063244"/>
            <a:ext cx="8434028" cy="6114306"/>
          </a:xfrm>
          <a:custGeom>
            <a:avLst/>
            <a:gdLst/>
            <a:ahLst/>
            <a:cxnLst/>
            <a:rect l="l" t="t" r="r" b="b"/>
            <a:pathLst>
              <a:path w="8434028" h="6114306">
                <a:moveTo>
                  <a:pt x="0" y="0"/>
                </a:moveTo>
                <a:lnTo>
                  <a:pt x="8434028" y="0"/>
                </a:lnTo>
                <a:lnTo>
                  <a:pt x="8434028" y="6114305"/>
                </a:lnTo>
                <a:lnTo>
                  <a:pt x="0" y="6114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3483" r="-128662" b="-52540"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2B8A2F-DC96-D15D-E645-DD0DFA4D2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872192"/>
            <a:ext cx="2165645" cy="16517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595290-47EB-FAA4-FA3D-339B405DC4C4}"/>
              </a:ext>
            </a:extLst>
          </p:cNvPr>
          <p:cNvSpPr txBox="1"/>
          <p:nvPr/>
        </p:nvSpPr>
        <p:spPr>
          <a:xfrm>
            <a:off x="685801" y="4190307"/>
            <a:ext cx="7467600" cy="342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4519" lvl="1" indent="-302260" algn="l">
              <a:lnSpc>
                <a:spcPts val="3359"/>
              </a:lnSpc>
              <a:buFont typeface="Arial"/>
              <a:buChar char="•"/>
            </a:pPr>
            <a:r>
              <a:rPr lang="en-US" sz="2799" dirty="0">
                <a:solidFill>
                  <a:srgbClr val="2C2C2C"/>
                </a:solidFill>
                <a:latin typeface="Neue Machina"/>
              </a:rPr>
              <a:t>20% on Product Development &amp; Technology </a:t>
            </a: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2C2C2C"/>
              </a:solidFill>
              <a:latin typeface="Neue Machina"/>
            </a:endParaRPr>
          </a:p>
          <a:p>
            <a:pPr marL="604519" lvl="1" indent="-302260" algn="l">
              <a:lnSpc>
                <a:spcPts val="3359"/>
              </a:lnSpc>
              <a:buFont typeface="Arial"/>
              <a:buChar char="•"/>
            </a:pPr>
            <a:r>
              <a:rPr lang="en-US" sz="2799" dirty="0">
                <a:solidFill>
                  <a:srgbClr val="2C2C2C"/>
                </a:solidFill>
                <a:latin typeface="Neue Machina"/>
              </a:rPr>
              <a:t>35% on Initial Stock of Medical Supplies </a:t>
            </a: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2C2C2C"/>
              </a:solidFill>
              <a:latin typeface="Neue Machina"/>
            </a:endParaRPr>
          </a:p>
          <a:p>
            <a:pPr marL="604519" lvl="1" indent="-302260" algn="l">
              <a:lnSpc>
                <a:spcPts val="3359"/>
              </a:lnSpc>
              <a:buFont typeface="Arial"/>
              <a:buChar char="•"/>
            </a:pPr>
            <a:r>
              <a:rPr lang="en-US" sz="2799" dirty="0">
                <a:solidFill>
                  <a:srgbClr val="2C2C2C"/>
                </a:solidFill>
                <a:latin typeface="Neue Machina"/>
              </a:rPr>
              <a:t>25% on Marketing and Sales</a:t>
            </a:r>
          </a:p>
          <a:p>
            <a:pPr marL="604519" lvl="1" indent="-302260" algn="l">
              <a:lnSpc>
                <a:spcPts val="3359"/>
              </a:lnSpc>
              <a:buFont typeface="Arial"/>
              <a:buChar char="•"/>
            </a:pPr>
            <a:endParaRPr lang="en-US" sz="2799" dirty="0">
              <a:solidFill>
                <a:srgbClr val="2C2C2C"/>
              </a:solidFill>
              <a:latin typeface="Neue Machina"/>
            </a:endParaRPr>
          </a:p>
          <a:p>
            <a:pPr marL="604519" lvl="1" indent="-302260" algn="l">
              <a:lnSpc>
                <a:spcPts val="3359"/>
              </a:lnSpc>
              <a:buFont typeface="Arial"/>
              <a:buChar char="•"/>
            </a:pPr>
            <a:r>
              <a:rPr lang="en-US" sz="2799" dirty="0">
                <a:solidFill>
                  <a:srgbClr val="2C2C2C"/>
                </a:solidFill>
                <a:latin typeface="Neue Machina"/>
              </a:rPr>
              <a:t>20% on Team Expansion &amp; Training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5A6846-C901-2A6B-D725-F59727E72B5D}"/>
              </a:ext>
            </a:extLst>
          </p:cNvPr>
          <p:cNvSpPr txBox="1"/>
          <p:nvPr/>
        </p:nvSpPr>
        <p:spPr>
          <a:xfrm>
            <a:off x="10363201" y="4869712"/>
            <a:ext cx="71227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pc="-272" dirty="0">
                <a:solidFill>
                  <a:srgbClr val="0E4714"/>
                </a:solidFill>
                <a:latin typeface="Times New Roman Condensed"/>
              </a:rPr>
              <a:t> $ 100,000</a:t>
            </a:r>
            <a:endParaRPr lang="en-US" sz="1800" dirty="0">
              <a:solidFill>
                <a:srgbClr val="379B34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10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90515" y="-2377820"/>
            <a:ext cx="19285436" cy="15042640"/>
          </a:xfrm>
          <a:custGeom>
            <a:avLst/>
            <a:gdLst/>
            <a:ahLst/>
            <a:cxnLst/>
            <a:rect l="l" t="t" r="r" b="b"/>
            <a:pathLst>
              <a:path w="19285436" h="15042640">
                <a:moveTo>
                  <a:pt x="0" y="0"/>
                </a:moveTo>
                <a:lnTo>
                  <a:pt x="19285437" y="0"/>
                </a:lnTo>
                <a:lnTo>
                  <a:pt x="19285437" y="15042640"/>
                </a:lnTo>
                <a:lnTo>
                  <a:pt x="0" y="15042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19150" y="2700805"/>
            <a:ext cx="16440150" cy="3444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68"/>
              </a:lnSpc>
              <a:spcBef>
                <a:spcPct val="0"/>
              </a:spcBef>
            </a:pPr>
            <a:r>
              <a:rPr lang="en-US" sz="18120" spc="-906">
                <a:solidFill>
                  <a:srgbClr val="0E4714"/>
                </a:solidFill>
                <a:latin typeface="Times New Roman Condensed Italics"/>
              </a:rPr>
              <a:t>Thank you.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6407" y="8432166"/>
            <a:ext cx="11628370" cy="1426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2800" dirty="0">
                <a:solidFill>
                  <a:srgbClr val="0E4714"/>
                </a:solidFill>
                <a:latin typeface="Gotham"/>
              </a:rPr>
              <a:t>Biganza Papy , Founder &amp; CEO</a:t>
            </a:r>
          </a:p>
          <a:p>
            <a:pPr algn="l">
              <a:lnSpc>
                <a:spcPts val="2240"/>
              </a:lnSpc>
            </a:pPr>
            <a:r>
              <a:rPr lang="en-US" sz="2800" dirty="0">
                <a:solidFill>
                  <a:srgbClr val="0E4714"/>
                </a:solidFill>
                <a:latin typeface="Gotham"/>
              </a:rPr>
              <a:t> </a:t>
            </a:r>
          </a:p>
          <a:p>
            <a:pPr algn="l">
              <a:lnSpc>
                <a:spcPts val="2240"/>
              </a:lnSpc>
            </a:pPr>
            <a:r>
              <a:rPr lang="en-US" sz="2800" dirty="0" err="1">
                <a:solidFill>
                  <a:srgbClr val="0E4714"/>
                </a:solidFill>
                <a:latin typeface="Gotham"/>
              </a:rPr>
              <a:t>info@afiapharma.com</a:t>
            </a:r>
            <a:endParaRPr lang="en-US" sz="2800" dirty="0">
              <a:solidFill>
                <a:srgbClr val="0E4714"/>
              </a:solidFill>
              <a:latin typeface="Gotham"/>
            </a:endParaRPr>
          </a:p>
          <a:p>
            <a:pPr algn="l">
              <a:lnSpc>
                <a:spcPts val="2240"/>
              </a:lnSpc>
            </a:pPr>
            <a:endParaRPr lang="en-US" sz="2800" dirty="0">
              <a:solidFill>
                <a:srgbClr val="0E4714"/>
              </a:solidFill>
              <a:latin typeface="Gotham"/>
            </a:endParaRPr>
          </a:p>
          <a:p>
            <a:pPr algn="l">
              <a:lnSpc>
                <a:spcPts val="2240"/>
              </a:lnSpc>
            </a:pPr>
            <a:r>
              <a:rPr lang="en-US" sz="2800" dirty="0">
                <a:solidFill>
                  <a:srgbClr val="0E4714"/>
                </a:solidFill>
                <a:latin typeface="Gotham"/>
              </a:rPr>
              <a:t>+ (250) 785029694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35AA54-24AB-5B60-4641-00598B13A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62554"/>
            <a:ext cx="11353800" cy="86036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450334"/>
            <a:ext cx="16230600" cy="1332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69"/>
              </a:lnSpc>
            </a:pPr>
            <a:r>
              <a:rPr lang="en-US" sz="10884" spc="-272" dirty="0">
                <a:solidFill>
                  <a:srgbClr val="0E4714"/>
                </a:solidFill>
                <a:latin typeface="Times New Roman Condensed"/>
              </a:rPr>
              <a:t>Problem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4190307"/>
            <a:ext cx="15201900" cy="5462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3919"/>
              </a:lnSpc>
              <a:buAutoNum type="arabicPeriod"/>
            </a:pPr>
            <a:r>
              <a:rPr lang="en-US" sz="2799" b="1" u="sng" spc="-41" dirty="0">
                <a:solidFill>
                  <a:srgbClr val="0E4714"/>
                </a:solidFill>
                <a:latin typeface="Gotham"/>
              </a:rPr>
              <a:t>Fragmented supply chains and Inefficient procurement</a:t>
            </a:r>
            <a:r>
              <a:rPr lang="en-US" sz="2799" b="1" spc="-41" dirty="0">
                <a:solidFill>
                  <a:srgbClr val="0E4714"/>
                </a:solidFill>
                <a:latin typeface="Gotham"/>
              </a:rPr>
              <a:t> :</a:t>
            </a:r>
          </a:p>
          <a:p>
            <a:pPr>
              <a:lnSpc>
                <a:spcPts val="3919"/>
              </a:lnSpc>
            </a:pPr>
            <a:r>
              <a:rPr lang="en-US" sz="2799" b="1" spc="-41" dirty="0">
                <a:solidFill>
                  <a:srgbClr val="0E4714"/>
                </a:solidFill>
                <a:latin typeface="Gotham"/>
              </a:rPr>
              <a:t> </a:t>
            </a:r>
          </a:p>
          <a:p>
            <a:pPr>
              <a:lnSpc>
                <a:spcPts val="3919"/>
              </a:lnSpc>
            </a:pPr>
            <a:r>
              <a:rPr lang="en-US" sz="2799" spc="-41" dirty="0">
                <a:solidFill>
                  <a:srgbClr val="0E4714"/>
                </a:solidFill>
                <a:latin typeface="Gotham"/>
              </a:rPr>
              <a:t>In Africa lead to </a:t>
            </a:r>
            <a:r>
              <a:rPr lang="en-US" sz="2799" b="1" spc="-41" dirty="0">
                <a:solidFill>
                  <a:srgbClr val="0E4714"/>
                </a:solidFill>
                <a:latin typeface="Gotham"/>
              </a:rPr>
              <a:t>high costs, shortages, and limited access </a:t>
            </a:r>
            <a:r>
              <a:rPr lang="en-US" sz="2799" spc="-41" dirty="0">
                <a:solidFill>
                  <a:srgbClr val="0E4714"/>
                </a:solidFill>
                <a:latin typeface="Gotham"/>
              </a:rPr>
              <a:t>to essential medical supplies, severely impacting patient care.</a:t>
            </a:r>
          </a:p>
          <a:p>
            <a:pPr>
              <a:lnSpc>
                <a:spcPts val="3919"/>
              </a:lnSpc>
            </a:pPr>
            <a:endParaRPr lang="en-US" sz="2799" b="1" spc="-41" dirty="0">
              <a:solidFill>
                <a:srgbClr val="0E4714"/>
              </a:solidFill>
              <a:latin typeface="Gotham"/>
            </a:endParaRPr>
          </a:p>
          <a:p>
            <a:pPr>
              <a:lnSpc>
                <a:spcPts val="3919"/>
              </a:lnSpc>
            </a:pPr>
            <a:r>
              <a:rPr lang="en-US" sz="2799" spc="-41" dirty="0">
                <a:solidFill>
                  <a:srgbClr val="0E4714"/>
                </a:solidFill>
                <a:latin typeface="Gotham"/>
              </a:rPr>
              <a:t>For instance, in Rwanda, only 8 dialysis centers serve over </a:t>
            </a:r>
            <a:r>
              <a:rPr lang="en-US" sz="2799" b="1" spc="-41" dirty="0">
                <a:solidFill>
                  <a:srgbClr val="0E4714"/>
                </a:solidFill>
                <a:latin typeface="Gotham"/>
              </a:rPr>
              <a:t>520,000</a:t>
            </a:r>
            <a:r>
              <a:rPr lang="en-US" sz="2799" spc="-41" dirty="0">
                <a:solidFill>
                  <a:srgbClr val="0E4714"/>
                </a:solidFill>
                <a:latin typeface="Gotham"/>
              </a:rPr>
              <a:t> individuals affected by chronic Kidney disease, representing 4% of the population</a:t>
            </a:r>
          </a:p>
          <a:p>
            <a:pPr>
              <a:lnSpc>
                <a:spcPts val="3919"/>
              </a:lnSpc>
            </a:pPr>
            <a:endParaRPr lang="en-US" sz="2799" b="1" spc="-41" dirty="0">
              <a:solidFill>
                <a:srgbClr val="0E4714"/>
              </a:solidFill>
              <a:latin typeface="Gotham"/>
            </a:endParaRPr>
          </a:p>
          <a:p>
            <a:pPr>
              <a:lnSpc>
                <a:spcPts val="3919"/>
              </a:lnSpc>
            </a:pPr>
            <a:endParaRPr lang="en-US" sz="2799" b="1" u="sng" spc="-41" dirty="0">
              <a:solidFill>
                <a:srgbClr val="0E4714"/>
              </a:solidFill>
              <a:latin typeface="Gotham"/>
            </a:endParaRPr>
          </a:p>
          <a:p>
            <a:pPr>
              <a:lnSpc>
                <a:spcPts val="3919"/>
              </a:lnSpc>
            </a:pPr>
            <a:endParaRPr lang="en-US" sz="2799" b="1" u="sng" spc="-41" dirty="0">
              <a:solidFill>
                <a:srgbClr val="0E4714"/>
              </a:solidFill>
              <a:latin typeface="Gotham"/>
            </a:endParaRPr>
          </a:p>
          <a:p>
            <a:pPr>
              <a:lnSpc>
                <a:spcPts val="3919"/>
              </a:lnSpc>
            </a:pPr>
            <a:endParaRPr lang="en-US" sz="2799" b="1" spc="-41" dirty="0">
              <a:solidFill>
                <a:srgbClr val="0E4714"/>
              </a:solidFill>
              <a:latin typeface="Gotham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2210852" y="-1063244"/>
            <a:ext cx="8434028" cy="6114306"/>
          </a:xfrm>
          <a:custGeom>
            <a:avLst/>
            <a:gdLst/>
            <a:ahLst/>
            <a:cxnLst/>
            <a:rect l="l" t="t" r="r" b="b"/>
            <a:pathLst>
              <a:path w="8434028" h="6114306">
                <a:moveTo>
                  <a:pt x="0" y="0"/>
                </a:moveTo>
                <a:lnTo>
                  <a:pt x="8434028" y="0"/>
                </a:lnTo>
                <a:lnTo>
                  <a:pt x="8434028" y="6114305"/>
                </a:lnTo>
                <a:lnTo>
                  <a:pt x="0" y="6114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3483" r="-128662" b="-52540"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2B8A2F-DC96-D15D-E645-DD0DFA4D2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872192"/>
            <a:ext cx="2165645" cy="16517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0" y="2951432"/>
            <a:ext cx="13030199" cy="1567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799" spc="-41" dirty="0">
                <a:solidFill>
                  <a:srgbClr val="0E4714"/>
                </a:solidFill>
                <a:latin typeface="Gotham"/>
              </a:rPr>
              <a:t>Afiapharma is a </a:t>
            </a:r>
            <a:r>
              <a:rPr lang="en-US" sz="2799" b="1" spc="-41" dirty="0">
                <a:solidFill>
                  <a:srgbClr val="0E4714"/>
                </a:solidFill>
                <a:latin typeface="Gotham"/>
              </a:rPr>
              <a:t>pharma procurement platform </a:t>
            </a:r>
            <a:r>
              <a:rPr lang="en-US" sz="2799" spc="-41" dirty="0">
                <a:solidFill>
                  <a:srgbClr val="0E4714"/>
                </a:solidFill>
                <a:latin typeface="Gotham"/>
              </a:rPr>
              <a:t>for pharmacies, hospitals, and dialysis centers, offering easy sourcing, collateral-free inventory loans, and 3-hours last-mile delivery.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450334"/>
            <a:ext cx="14423006" cy="1332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69"/>
              </a:lnSpc>
            </a:pPr>
            <a:r>
              <a:rPr lang="en-US" sz="10884" spc="-272" dirty="0">
                <a:solidFill>
                  <a:srgbClr val="0E4714"/>
                </a:solidFill>
                <a:latin typeface="Times New Roman Condensed"/>
              </a:rPr>
              <a:t>Solution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11415085" y="-545920"/>
            <a:ext cx="28550447" cy="11313545"/>
          </a:xfrm>
          <a:custGeom>
            <a:avLst/>
            <a:gdLst/>
            <a:ahLst/>
            <a:cxnLst/>
            <a:rect l="l" t="t" r="r" b="b"/>
            <a:pathLst>
              <a:path w="28550447" h="11313545">
                <a:moveTo>
                  <a:pt x="28550447" y="0"/>
                </a:moveTo>
                <a:lnTo>
                  <a:pt x="0" y="0"/>
                </a:lnTo>
                <a:lnTo>
                  <a:pt x="0" y="11313545"/>
                </a:lnTo>
                <a:lnTo>
                  <a:pt x="28550447" y="11313545"/>
                </a:lnTo>
                <a:lnTo>
                  <a:pt x="2855044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9969" b="-59256"/>
            </a:stretch>
          </a:blip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99E669-8E66-2A3E-7250-AD3249BE0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146204"/>
            <a:ext cx="7467600" cy="51407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A81CD8-D436-3D03-4B4B-41BFE4332C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100" y="1485806"/>
            <a:ext cx="6248400" cy="62623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2210852" y="-1063244"/>
            <a:ext cx="8434028" cy="6114306"/>
          </a:xfrm>
          <a:custGeom>
            <a:avLst/>
            <a:gdLst/>
            <a:ahLst/>
            <a:cxnLst/>
            <a:rect l="l" t="t" r="r" b="b"/>
            <a:pathLst>
              <a:path w="8434028" h="6114306">
                <a:moveTo>
                  <a:pt x="0" y="0"/>
                </a:moveTo>
                <a:lnTo>
                  <a:pt x="8434028" y="0"/>
                </a:lnTo>
                <a:lnTo>
                  <a:pt x="8434028" y="6114305"/>
                </a:lnTo>
                <a:lnTo>
                  <a:pt x="0" y="6114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3483" r="-128662" b="-5254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652089" y="3650555"/>
            <a:ext cx="10440053" cy="12088482"/>
          </a:xfrm>
          <a:custGeom>
            <a:avLst/>
            <a:gdLst/>
            <a:ahLst/>
            <a:cxnLst/>
            <a:rect l="l" t="t" r="r" b="b"/>
            <a:pathLst>
              <a:path w="10440053" h="12088482">
                <a:moveTo>
                  <a:pt x="0" y="0"/>
                </a:moveTo>
                <a:lnTo>
                  <a:pt x="10440052" y="0"/>
                </a:lnTo>
                <a:lnTo>
                  <a:pt x="10440052" y="12088482"/>
                </a:lnTo>
                <a:lnTo>
                  <a:pt x="0" y="12088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1988655"/>
            <a:ext cx="16208782" cy="838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50"/>
              </a:lnSpc>
            </a:pPr>
            <a:r>
              <a:rPr lang="en-US" sz="10800" spc="-125" dirty="0">
                <a:solidFill>
                  <a:srgbClr val="0E4714"/>
                </a:solidFill>
                <a:latin typeface="Times New Roman Condensed"/>
              </a:rPr>
              <a:t>           Value Proposition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92368" y="4655548"/>
            <a:ext cx="4665432" cy="1389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Digital marketplace– Rare medication, specialty items, medical consumables, small medical devices -  No need to visit the market with multiple sales representatives with high markup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63400" y="4112580"/>
            <a:ext cx="4665432" cy="825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Stress-free inventory financing option that allows you to stock up first and pay later after dispensing to patients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86600" y="4112580"/>
            <a:ext cx="4114800" cy="542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Ensure timely access to essential medical supplies within 3 hour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1000" y="2970481"/>
            <a:ext cx="5105400" cy="1461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 spc="-55" dirty="0">
                <a:solidFill>
                  <a:srgbClr val="0E4714"/>
                </a:solidFill>
                <a:latin typeface="Gotham"/>
              </a:rPr>
              <a:t>Central purchasing hub with</a:t>
            </a:r>
            <a:r>
              <a:rPr lang="en-US" sz="2799" b="1" u="sng" spc="-55" dirty="0">
                <a:solidFill>
                  <a:srgbClr val="0E4714"/>
                </a:solidFill>
                <a:latin typeface="Gotham"/>
              </a:rPr>
              <a:t> </a:t>
            </a:r>
            <a:r>
              <a:rPr lang="en-US" sz="2799" b="1" spc="-55" dirty="0">
                <a:solidFill>
                  <a:srgbClr val="0E4714"/>
                </a:solidFill>
                <a:latin typeface="Gotham"/>
              </a:rPr>
              <a:t>2000+ pharmaceutical </a:t>
            </a:r>
            <a:r>
              <a:rPr lang="en-US" sz="2799" b="1" u="sng" spc="-55" dirty="0">
                <a:solidFill>
                  <a:srgbClr val="0E4714"/>
                </a:solidFill>
                <a:latin typeface="Gotham"/>
              </a:rPr>
              <a:t>Products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324601" y="2970482"/>
            <a:ext cx="5638799" cy="461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 u="sng" spc="-55" dirty="0">
                <a:solidFill>
                  <a:srgbClr val="0E4714"/>
                </a:solidFill>
                <a:latin typeface="Gotham"/>
              </a:rPr>
              <a:t>3 hours Fast Delivery Service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963400" y="2970482"/>
            <a:ext cx="6324600" cy="461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 u="sng" spc="-55" dirty="0" err="1">
                <a:solidFill>
                  <a:srgbClr val="0E4714"/>
                </a:solidFill>
                <a:latin typeface="Gotham"/>
              </a:rPr>
              <a:t>Collatera</a:t>
            </a:r>
            <a:r>
              <a:rPr lang="en-US" sz="2799" b="1" u="sng" spc="-55" dirty="0">
                <a:solidFill>
                  <a:srgbClr val="0E4714"/>
                </a:solidFill>
                <a:latin typeface="Gotham"/>
              </a:rPr>
              <a:t>-free inventory loans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5A53E5-0D21-C5E5-B55E-5D47BFC543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349324"/>
            <a:ext cx="6953052" cy="41941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D4F1FC-67CD-9F61-1876-7CF816CD73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" y="8635295"/>
            <a:ext cx="2165645" cy="16517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6892" y="1781679"/>
            <a:ext cx="10562892" cy="9915022"/>
            <a:chOff x="76200" y="0"/>
            <a:chExt cx="660400" cy="736600"/>
          </a:xfrm>
        </p:grpSpPr>
        <p:sp>
          <p:nvSpPr>
            <p:cNvPr id="3" name="Freeform 3"/>
            <p:cNvSpPr/>
            <p:nvPr/>
          </p:nvSpPr>
          <p:spPr>
            <a:xfrm>
              <a:off x="192208" y="0"/>
              <a:ext cx="507144" cy="56814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E4714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87247" y="2078459"/>
            <a:ext cx="7820432" cy="8632906"/>
          </a:xfrm>
          <a:custGeom>
            <a:avLst/>
            <a:gdLst/>
            <a:ahLst/>
            <a:cxnLst/>
            <a:rect l="l" t="t" r="r" b="b"/>
            <a:pathLst>
              <a:path w="7820432" h="7800881">
                <a:moveTo>
                  <a:pt x="0" y="0"/>
                </a:moveTo>
                <a:lnTo>
                  <a:pt x="7820432" y="0"/>
                </a:lnTo>
                <a:lnTo>
                  <a:pt x="7820432" y="7800881"/>
                </a:lnTo>
                <a:lnTo>
                  <a:pt x="0" y="7800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TextBox 14"/>
          <p:cNvSpPr txBox="1"/>
          <p:nvPr/>
        </p:nvSpPr>
        <p:spPr>
          <a:xfrm>
            <a:off x="2362199" y="4780562"/>
            <a:ext cx="4876801" cy="1870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225"/>
              </a:lnSpc>
            </a:pPr>
            <a:r>
              <a:rPr lang="en-US" sz="10140" dirty="0">
                <a:solidFill>
                  <a:srgbClr val="0E4714"/>
                </a:solidFill>
                <a:latin typeface="Gotham Light"/>
              </a:rPr>
              <a:t>$ 40 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496800" y="4177501"/>
            <a:ext cx="4762500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2000" dirty="0">
                <a:solidFill>
                  <a:srgbClr val="0E4714"/>
                </a:solidFill>
                <a:latin typeface="Gotham"/>
              </a:rPr>
              <a:t>Our ideal customers are </a:t>
            </a:r>
            <a:r>
              <a:rPr lang="en-US" sz="2000" b="1" dirty="0">
                <a:solidFill>
                  <a:srgbClr val="0E4714"/>
                </a:solidFill>
                <a:latin typeface="Gotham"/>
              </a:rPr>
              <a:t>dialysis centers, clinics, and hospitals </a:t>
            </a:r>
            <a:r>
              <a:rPr lang="en-US" sz="2000" dirty="0">
                <a:solidFill>
                  <a:srgbClr val="0E4714"/>
                </a:solidFill>
                <a:latin typeface="Gotham"/>
              </a:rPr>
              <a:t>that need to source their inventory of medical consumables and medical medications.</a:t>
            </a:r>
          </a:p>
          <a:p>
            <a:pPr>
              <a:lnSpc>
                <a:spcPts val="2240"/>
              </a:lnSpc>
            </a:pPr>
            <a:endParaRPr lang="en-US" sz="2000" dirty="0">
              <a:solidFill>
                <a:srgbClr val="0E4714"/>
              </a:solidFill>
              <a:latin typeface="Gotham"/>
            </a:endParaRPr>
          </a:p>
          <a:p>
            <a:pPr>
              <a:lnSpc>
                <a:spcPts val="2240"/>
              </a:lnSpc>
            </a:pPr>
            <a:endParaRPr lang="en-US" sz="2000" dirty="0">
              <a:solidFill>
                <a:srgbClr val="0E4714"/>
              </a:solidFill>
              <a:latin typeface="Gotham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496800" y="6600521"/>
            <a:ext cx="4762500" cy="2235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endParaRPr lang="en-US" sz="2000" dirty="0">
              <a:solidFill>
                <a:srgbClr val="0E4714"/>
              </a:solidFill>
              <a:latin typeface="Gotham"/>
            </a:endParaRPr>
          </a:p>
          <a:p>
            <a:pPr>
              <a:lnSpc>
                <a:spcPts val="2240"/>
              </a:lnSpc>
            </a:pPr>
            <a:endParaRPr lang="en-US" sz="2000" dirty="0">
              <a:solidFill>
                <a:srgbClr val="0E4714"/>
              </a:solidFill>
              <a:latin typeface="Gotham"/>
            </a:endParaRPr>
          </a:p>
          <a:p>
            <a:pPr>
              <a:lnSpc>
                <a:spcPts val="2240"/>
              </a:lnSpc>
            </a:pPr>
            <a:endParaRPr lang="en-US" sz="2000" dirty="0">
              <a:solidFill>
                <a:srgbClr val="0E4714"/>
              </a:solidFill>
              <a:latin typeface="Gotham"/>
            </a:endParaRPr>
          </a:p>
          <a:p>
            <a:pPr>
              <a:lnSpc>
                <a:spcPts val="2240"/>
              </a:lnSpc>
            </a:pPr>
            <a:r>
              <a:rPr lang="en-US" sz="2000" dirty="0">
                <a:solidFill>
                  <a:srgbClr val="0E4714"/>
                </a:solidFill>
                <a:latin typeface="Gotham"/>
              </a:rPr>
              <a:t>The African pharmaceutical market is valued at approximately </a:t>
            </a:r>
            <a:r>
              <a:rPr lang="en-US" sz="2000" b="1" dirty="0">
                <a:solidFill>
                  <a:srgbClr val="0E4714"/>
                </a:solidFill>
                <a:latin typeface="Gotham"/>
              </a:rPr>
              <a:t>$40 billion</a:t>
            </a:r>
            <a:r>
              <a:rPr lang="en-US" sz="2000" dirty="0">
                <a:solidFill>
                  <a:srgbClr val="0E4714"/>
                </a:solidFill>
                <a:latin typeface="Gotham"/>
              </a:rPr>
              <a:t>, and is projected to reach $70 billion by 2030 .</a:t>
            </a:r>
            <a:endParaRPr lang="en-US" sz="2000" b="1" dirty="0">
              <a:solidFill>
                <a:schemeClr val="tx1"/>
              </a:solidFill>
              <a:latin typeface="Lato"/>
              <a:cs typeface="Lato"/>
            </a:endParaRPr>
          </a:p>
          <a:p>
            <a:pPr algn="l">
              <a:lnSpc>
                <a:spcPts val="2240"/>
              </a:lnSpc>
            </a:pPr>
            <a:endParaRPr lang="en-US" sz="1600" dirty="0">
              <a:solidFill>
                <a:srgbClr val="0E4714"/>
              </a:solidFill>
              <a:latin typeface="Gotham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649200" y="3121447"/>
            <a:ext cx="3733800" cy="461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 u="sng" spc="-55" dirty="0">
                <a:solidFill>
                  <a:srgbClr val="0E4714"/>
                </a:solidFill>
                <a:latin typeface="Gotham"/>
              </a:rPr>
              <a:t>IDEAL CUSTOMER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496800" y="5793772"/>
            <a:ext cx="4343400" cy="961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endParaRPr lang="en-US" sz="2799" b="1" u="sng" spc="-55" dirty="0">
              <a:solidFill>
                <a:srgbClr val="0E4714"/>
              </a:solidFill>
              <a:latin typeface="Gotham"/>
            </a:endParaRPr>
          </a:p>
          <a:p>
            <a:pPr algn="l">
              <a:lnSpc>
                <a:spcPts val="3919"/>
              </a:lnSpc>
            </a:pPr>
            <a:r>
              <a:rPr lang="en-US" sz="2799" b="1" u="sng" spc="-55" dirty="0">
                <a:solidFill>
                  <a:srgbClr val="0E4714"/>
                </a:solidFill>
                <a:latin typeface="Gotham"/>
              </a:rPr>
              <a:t>TOTAL MARKET SIZE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460329" y="1443562"/>
            <a:ext cx="9798971" cy="1332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69"/>
              </a:lnSpc>
            </a:pPr>
            <a:r>
              <a:rPr lang="en-US" sz="10884" spc="-272" dirty="0">
                <a:solidFill>
                  <a:srgbClr val="0E4714"/>
                </a:solidFill>
                <a:latin typeface="Times New Roman Condensed"/>
              </a:rPr>
              <a:t>Target Market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689" y="2951432"/>
            <a:ext cx="7200911" cy="3040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en-US" sz="2799" b="1" u="sng" spc="-41" dirty="0">
                <a:solidFill>
                  <a:srgbClr val="0E4714"/>
                </a:solidFill>
                <a:latin typeface="Gotham"/>
              </a:rPr>
              <a:t>Transaction Fees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en-US" sz="2799" spc="-41" dirty="0">
              <a:solidFill>
                <a:srgbClr val="0E4714"/>
              </a:solidFill>
              <a:latin typeface="Gotham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en-US" sz="2799" spc="-41" dirty="0">
                <a:solidFill>
                  <a:srgbClr val="0E4714"/>
                </a:solidFill>
                <a:latin typeface="Gotham"/>
              </a:rPr>
              <a:t>We earn revenue from direct online sales of pharmaceuticals, consumables, and medical supplies, maintaining a </a:t>
            </a:r>
            <a:r>
              <a:rPr lang="en-US" sz="2799" b="1" spc="-41" dirty="0">
                <a:solidFill>
                  <a:srgbClr val="0E4714"/>
                </a:solidFill>
                <a:latin typeface="Gotham"/>
              </a:rPr>
              <a:t>30% </a:t>
            </a:r>
            <a:r>
              <a:rPr lang="en-US" sz="2799" spc="-41" dirty="0">
                <a:solidFill>
                  <a:srgbClr val="0E4714"/>
                </a:solidFill>
                <a:latin typeface="Gotham"/>
              </a:rPr>
              <a:t>profit margin, focusing on COGS and shipping.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450334"/>
            <a:ext cx="16230600" cy="1332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69"/>
              </a:lnSpc>
            </a:pPr>
            <a:r>
              <a:rPr lang="en-US" sz="10884" spc="-272" dirty="0">
                <a:solidFill>
                  <a:srgbClr val="0E4714"/>
                </a:solidFill>
                <a:latin typeface="Times New Roman Condensed"/>
              </a:rPr>
              <a:t>Business Model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70EB900-757B-06B5-8A1A-00DBCC62CA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5440794"/>
              </p:ext>
            </p:extLst>
          </p:nvPr>
        </p:nvGraphicFramePr>
        <p:xfrm>
          <a:off x="4343400" y="2247900"/>
          <a:ext cx="11430000" cy="723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073E5BA-6B7B-B181-49AB-2F1EAD4A4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706534"/>
            <a:ext cx="2046364" cy="15607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617280"/>
            <a:ext cx="5121701" cy="260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2001" y="3854825"/>
            <a:ext cx="4419600" cy="1389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1" lvl="1" indent="-172721" algn="l">
              <a:lnSpc>
                <a:spcPts val="2240"/>
              </a:lnSpc>
              <a:buFont typeface="Arial"/>
              <a:buChar char="•"/>
            </a:pPr>
            <a:endParaRPr lang="en-US" sz="1600" dirty="0">
              <a:solidFill>
                <a:srgbClr val="0E4714"/>
              </a:solidFill>
              <a:latin typeface="Gotham"/>
            </a:endParaRPr>
          </a:p>
          <a:p>
            <a:pPr marL="345441" lvl="1" indent="-172721" algn="l">
              <a:lnSpc>
                <a:spcPts val="2240"/>
              </a:lnSpc>
              <a:buFont typeface="Arial"/>
              <a:buChar char="•"/>
            </a:pPr>
            <a:endParaRPr lang="en-US" sz="1600" dirty="0">
              <a:solidFill>
                <a:srgbClr val="0E4714"/>
              </a:solidFill>
              <a:latin typeface="Gotham"/>
            </a:endParaRPr>
          </a:p>
          <a:p>
            <a:pPr marL="345441" lvl="1" indent="-172721" algn="l">
              <a:lnSpc>
                <a:spcPts val="2240"/>
              </a:lnSpc>
              <a:buFont typeface="Arial"/>
              <a:buChar char="•"/>
            </a:pPr>
            <a:endParaRPr lang="en-US" sz="1600" dirty="0">
              <a:solidFill>
                <a:srgbClr val="0E4714"/>
              </a:solidFill>
              <a:latin typeface="Gotham"/>
            </a:endParaRPr>
          </a:p>
          <a:p>
            <a:pPr marL="345441" lvl="1" indent="-172721" algn="l">
              <a:lnSpc>
                <a:spcPts val="2240"/>
              </a:lnSpc>
              <a:buFont typeface="Arial"/>
              <a:buChar char="•"/>
            </a:pPr>
            <a:endParaRPr lang="en-US" sz="1600" dirty="0">
              <a:solidFill>
                <a:srgbClr val="0E4714"/>
              </a:solidFill>
              <a:latin typeface="Gotham"/>
            </a:endParaRPr>
          </a:p>
          <a:p>
            <a:pPr marL="345441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$ 2,5 million in funding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53400" y="3854825"/>
            <a:ext cx="4419599" cy="1389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1" lvl="1" indent="-172721" algn="l">
              <a:lnSpc>
                <a:spcPts val="2240"/>
              </a:lnSpc>
              <a:buFont typeface="Arial"/>
              <a:buChar char="•"/>
            </a:pPr>
            <a:endParaRPr lang="en-US" sz="1600" dirty="0">
              <a:solidFill>
                <a:srgbClr val="0E4714"/>
              </a:solidFill>
              <a:latin typeface="Gotham"/>
            </a:endParaRPr>
          </a:p>
          <a:p>
            <a:pPr marL="345441" lvl="1" indent="-172721" algn="l">
              <a:lnSpc>
                <a:spcPts val="2240"/>
              </a:lnSpc>
              <a:buFont typeface="Arial"/>
              <a:buChar char="•"/>
            </a:pPr>
            <a:endParaRPr lang="en-US" sz="1600" dirty="0">
              <a:solidFill>
                <a:srgbClr val="0E4714"/>
              </a:solidFill>
              <a:latin typeface="Gotham"/>
            </a:endParaRPr>
          </a:p>
          <a:p>
            <a:pPr marL="345441" lvl="1" indent="-172721" algn="l">
              <a:lnSpc>
                <a:spcPts val="2240"/>
              </a:lnSpc>
              <a:buFont typeface="Arial"/>
              <a:buChar char="•"/>
            </a:pPr>
            <a:endParaRPr lang="en-US" sz="1600" dirty="0">
              <a:solidFill>
                <a:srgbClr val="0E4714"/>
              </a:solidFill>
              <a:latin typeface="Gotham"/>
            </a:endParaRPr>
          </a:p>
          <a:p>
            <a:pPr marL="345441" lvl="1" indent="-172721" algn="l">
              <a:lnSpc>
                <a:spcPts val="2240"/>
              </a:lnSpc>
              <a:buFont typeface="Arial"/>
              <a:buChar char="•"/>
            </a:pPr>
            <a:endParaRPr lang="en-US" sz="1600" dirty="0">
              <a:solidFill>
                <a:srgbClr val="0E4714"/>
              </a:solidFill>
              <a:latin typeface="Gotham"/>
            </a:endParaRPr>
          </a:p>
          <a:p>
            <a:pPr marL="345441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4,4 million in Series 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970482"/>
            <a:ext cx="5121701" cy="1461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endParaRPr lang="en-US" sz="2799" spc="-55" dirty="0">
              <a:solidFill>
                <a:srgbClr val="0E4714"/>
              </a:solidFill>
              <a:latin typeface="Gotham"/>
            </a:endParaRPr>
          </a:p>
          <a:p>
            <a:pPr algn="l">
              <a:lnSpc>
                <a:spcPts val="3919"/>
              </a:lnSpc>
            </a:pPr>
            <a:endParaRPr lang="en-US" sz="2799" spc="-55" dirty="0">
              <a:solidFill>
                <a:srgbClr val="0E4714"/>
              </a:solidFill>
              <a:latin typeface="Gotham"/>
            </a:endParaRPr>
          </a:p>
          <a:p>
            <a:pPr algn="l">
              <a:lnSpc>
                <a:spcPts val="3919"/>
              </a:lnSpc>
            </a:pPr>
            <a:r>
              <a:rPr lang="en-US" sz="2799" spc="-55" dirty="0">
                <a:solidFill>
                  <a:srgbClr val="0E4714"/>
                </a:solidFill>
                <a:latin typeface="Gotham"/>
              </a:rPr>
              <a:t>Viebeg Medical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10600" y="2970482"/>
            <a:ext cx="5334000" cy="1461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endParaRPr lang="en-US" sz="2799" spc="-55" dirty="0">
              <a:solidFill>
                <a:srgbClr val="0E4714"/>
              </a:solidFill>
              <a:latin typeface="Gotham"/>
            </a:endParaRPr>
          </a:p>
          <a:p>
            <a:pPr algn="l">
              <a:lnSpc>
                <a:spcPts val="3919"/>
              </a:lnSpc>
            </a:pPr>
            <a:endParaRPr lang="en-US" sz="2799" spc="-55" dirty="0">
              <a:solidFill>
                <a:srgbClr val="0E4714"/>
              </a:solidFill>
              <a:latin typeface="Gotham"/>
            </a:endParaRPr>
          </a:p>
          <a:p>
            <a:pPr algn="l">
              <a:lnSpc>
                <a:spcPts val="3919"/>
              </a:lnSpc>
            </a:pPr>
            <a:r>
              <a:rPr lang="en-US" sz="2799" spc="-55" dirty="0">
                <a:solidFill>
                  <a:srgbClr val="0E4714"/>
                </a:solidFill>
                <a:latin typeface="Gotham"/>
              </a:rPr>
              <a:t>Drugstoc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689" y="6696632"/>
            <a:ext cx="16230611" cy="1029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799" b="1" spc="-41" dirty="0">
                <a:solidFill>
                  <a:srgbClr val="0E4714"/>
                </a:solidFill>
                <a:latin typeface="Gotham"/>
              </a:rPr>
              <a:t>Competitive Advantage</a:t>
            </a:r>
            <a:r>
              <a:rPr lang="en-US" sz="2799" spc="-41" dirty="0">
                <a:solidFill>
                  <a:srgbClr val="0E4714"/>
                </a:solidFill>
                <a:latin typeface="Gotham"/>
              </a:rPr>
              <a:t>: Our solution offers simplified procurement, ensuring faster access to dialysis consumables and medical supplies with 3 hour-delivery, and credit options 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1450334"/>
            <a:ext cx="16230600" cy="1522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69"/>
              </a:lnSpc>
            </a:pPr>
            <a:r>
              <a:rPr lang="en-US" sz="10884" spc="-272">
                <a:solidFill>
                  <a:srgbClr val="0E4714"/>
                </a:solidFill>
                <a:latin typeface="Times New Roman Condensed"/>
              </a:rPr>
              <a:t>COMPETITORS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2038AC-3D33-4C16-153C-E9DC38F14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9200"/>
            <a:ext cx="1575997" cy="12019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165227"/>
              </p:ext>
            </p:extLst>
          </p:nvPr>
        </p:nvGraphicFramePr>
        <p:xfrm>
          <a:off x="381000" y="3095625"/>
          <a:ext cx="17068800" cy="7235444"/>
        </p:xfrm>
        <a:graphic>
          <a:graphicData uri="http://schemas.openxmlformats.org/drawingml/2006/table">
            <a:tbl>
              <a:tblPr/>
              <a:tblGrid>
                <a:gridCol w="5303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5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2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9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E4714"/>
                          </a:solidFill>
                          <a:latin typeface="Gotham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E4714"/>
                          </a:solidFill>
                          <a:latin typeface="Gotham"/>
                        </a:rPr>
                        <a:t>1. Market Analysis completed</a:t>
                      </a:r>
                      <a:endParaRPr lang="en-US" sz="1800" b="1" dirty="0"/>
                    </a:p>
                    <a:p>
                      <a:pPr algn="l">
                        <a:lnSpc>
                          <a:spcPts val="391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E4714"/>
                          </a:solidFill>
                          <a:latin typeface="Gotham"/>
                        </a:rPr>
                        <a:t>While conducted in Q1 2024 – 15% of the $21,000 fund was invested 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9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E4714"/>
                          </a:solidFill>
                          <a:latin typeface="Gotham"/>
                        </a:rPr>
                        <a:t>2. Prototype Launched</a:t>
                      </a:r>
                      <a:endParaRPr lang="en-US" sz="1800" b="1" dirty="0"/>
                    </a:p>
                    <a:p>
                      <a:pPr algn="l">
                        <a:lnSpc>
                          <a:spcPts val="3919"/>
                        </a:lnSpc>
                        <a:defRPr/>
                      </a:pPr>
                      <a:endParaRPr lang="en-US" sz="1800" b="1" dirty="0"/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23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E4714"/>
                          </a:solidFill>
                          <a:latin typeface="Gotham"/>
                        </a:rPr>
                        <a:t>Leveraging Successfully launched in Q2 2024 – 25% of the $21,000 fund was invested </a:t>
                      </a:r>
                      <a:endParaRPr lang="en-US" sz="1600" dirty="0"/>
                    </a:p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7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9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E4714"/>
                          </a:solidFill>
                          <a:latin typeface="Gotham"/>
                        </a:rPr>
                        <a:t>3. Consumables Warehouse Setup </a:t>
                      </a:r>
                      <a:endParaRPr lang="en-US" sz="1800" b="1" dirty="0"/>
                    </a:p>
                    <a:p>
                      <a:pPr algn="l">
                        <a:lnSpc>
                          <a:spcPts val="3919"/>
                        </a:lnSpc>
                        <a:defRPr/>
                      </a:pPr>
                      <a:endParaRPr lang="en-US" sz="1800" b="1" dirty="0"/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23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E4714"/>
                          </a:solidFill>
                          <a:latin typeface="Gotham"/>
                        </a:rPr>
                        <a:t>Identify Established a central warehouse for dialysis and medical supplies in Q2 2024 – 30% of the $21,000 fund was invested </a:t>
                      </a:r>
                      <a:endParaRPr lang="en-US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23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44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9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E4714"/>
                          </a:solidFill>
                          <a:latin typeface="Gotham"/>
                        </a:rPr>
                        <a:t>4. Wholesale Pharmacy License Application  </a:t>
                      </a:r>
                      <a:endParaRPr lang="en-US" sz="1800" b="1" dirty="0"/>
                    </a:p>
                    <a:p>
                      <a:pPr algn="l">
                        <a:lnSpc>
                          <a:spcPts val="3919"/>
                        </a:lnSpc>
                        <a:defRPr/>
                      </a:pPr>
                      <a:endParaRPr lang="en-US" sz="1800" b="1" dirty="0"/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23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E4714"/>
                          </a:solidFill>
                          <a:latin typeface="Gotham"/>
                        </a:rPr>
                        <a:t>Offering Applied and anticipated to obtain the license by the beginning of July 2024– 10% of the $21,000 fund was invested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23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8773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E4714"/>
                          </a:solidFill>
                          <a:latin typeface="Gotham"/>
                        </a:rPr>
                        <a:t>5. Negotiations with Africa Healthcare Network (AHN)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39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E4714"/>
                          </a:solidFill>
                          <a:latin typeface="Gotham"/>
                          <a:cs typeface="+mn-cs"/>
                        </a:rPr>
                        <a:t>6.</a:t>
                      </a:r>
                      <a:r>
                        <a:rPr lang="en-US" sz="1800" dirty="0">
                          <a:latin typeface="Lato"/>
                          <a:cs typeface="Lato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5426"/>
                          </a:solidFill>
                          <a:latin typeface="Lato"/>
                          <a:cs typeface="Lato"/>
                        </a:rPr>
                        <a:t>Transaction volume </a:t>
                      </a:r>
                      <a:r>
                        <a:rPr lang="en-US" sz="1800" dirty="0">
                          <a:latin typeface="Lato"/>
                          <a:cs typeface="Lato"/>
                        </a:rPr>
                        <a:t>: $ 316,000 in total </a:t>
                      </a:r>
                    </a:p>
                    <a:p>
                      <a:pPr algn="l">
                        <a:lnSpc>
                          <a:spcPts val="3919"/>
                        </a:lnSpc>
                        <a:defRPr/>
                      </a:pPr>
                      <a:endParaRPr lang="en-US" sz="1800" b="1" dirty="0">
                        <a:solidFill>
                          <a:srgbClr val="0E4714"/>
                        </a:solidFill>
                        <a:latin typeface="Gotham"/>
                      </a:endParaRPr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23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E4714"/>
                          </a:solidFill>
                          <a:latin typeface="Gotham"/>
                        </a:rPr>
                        <a:t>Offering Currently in advanced negotiation to become their supplier of dialysis consumables, negotiations are 70% complete – 20% of the $21,000 fund was invested </a:t>
                      </a:r>
                      <a:endParaRPr lang="en-US" sz="1599" dirty="0">
                        <a:solidFill>
                          <a:srgbClr val="0E4714"/>
                        </a:solidFill>
                        <a:latin typeface="Gotham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23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E4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1028700" y="1450334"/>
            <a:ext cx="16230600" cy="1332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69"/>
              </a:lnSpc>
            </a:pPr>
            <a:r>
              <a:rPr lang="en-US" sz="10884" spc="-272" dirty="0">
                <a:solidFill>
                  <a:srgbClr val="0E4714"/>
                </a:solidFill>
                <a:latin typeface="Times New Roman Condensed"/>
              </a:rPr>
              <a:t>Incubation  Program  Achievements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855596" y="3465782"/>
            <a:ext cx="18114896" cy="0"/>
          </a:xfrm>
          <a:prstGeom prst="line">
            <a:avLst/>
          </a:prstGeom>
          <a:ln w="19050" cap="flat">
            <a:solidFill>
              <a:srgbClr val="0E471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H="1" flipV="1">
            <a:off x="1133475" y="3251856"/>
            <a:ext cx="0" cy="831117"/>
          </a:xfrm>
          <a:prstGeom prst="line">
            <a:avLst/>
          </a:prstGeom>
          <a:ln w="19050" cap="flat">
            <a:solidFill>
              <a:srgbClr val="0E471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 flipV="1">
            <a:off x="4391025" y="3251856"/>
            <a:ext cx="0" cy="831117"/>
          </a:xfrm>
          <a:prstGeom prst="line">
            <a:avLst/>
          </a:prstGeom>
          <a:ln w="19050" cap="flat">
            <a:solidFill>
              <a:srgbClr val="0E471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7686675" y="3251856"/>
            <a:ext cx="0" cy="831117"/>
          </a:xfrm>
          <a:prstGeom prst="line">
            <a:avLst/>
          </a:prstGeom>
          <a:ln w="19050" cap="flat">
            <a:solidFill>
              <a:srgbClr val="0E471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V="1">
            <a:off x="10963275" y="3251856"/>
            <a:ext cx="0" cy="831117"/>
          </a:xfrm>
          <a:prstGeom prst="line">
            <a:avLst/>
          </a:prstGeom>
          <a:ln w="19050" cap="flat">
            <a:solidFill>
              <a:srgbClr val="0E471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flipV="1">
            <a:off x="14220825" y="3251856"/>
            <a:ext cx="0" cy="831117"/>
          </a:xfrm>
          <a:prstGeom prst="line">
            <a:avLst/>
          </a:prstGeom>
          <a:ln w="19050" cap="flat">
            <a:solidFill>
              <a:srgbClr val="0E471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 rot="5400000">
            <a:off x="17128868" y="3386661"/>
            <a:ext cx="260864" cy="158243"/>
            <a:chOff x="0" y="0"/>
            <a:chExt cx="495569" cy="3006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5569" cy="300618"/>
            </a:xfrm>
            <a:custGeom>
              <a:avLst/>
              <a:gdLst/>
              <a:ahLst/>
              <a:cxnLst/>
              <a:rect l="l" t="t" r="r" b="b"/>
              <a:pathLst>
                <a:path w="495569" h="300618">
                  <a:moveTo>
                    <a:pt x="247784" y="0"/>
                  </a:moveTo>
                  <a:lnTo>
                    <a:pt x="495569" y="300618"/>
                  </a:lnTo>
                  <a:lnTo>
                    <a:pt x="0" y="300618"/>
                  </a:lnTo>
                  <a:lnTo>
                    <a:pt x="247784" y="0"/>
                  </a:lnTo>
                  <a:close/>
                </a:path>
              </a:pathLst>
            </a:custGeom>
            <a:solidFill>
              <a:srgbClr val="0E471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7433" y="101473"/>
              <a:ext cx="340704" cy="1776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129047" y="5168274"/>
            <a:ext cx="3577053" cy="2799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224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Operate in 3 additional countries: DRC, Burundi, Zambia </a:t>
            </a:r>
          </a:p>
          <a:p>
            <a:pPr marL="285750" indent="-285750" algn="l">
              <a:lnSpc>
                <a:spcPts val="224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E4714"/>
              </a:solidFill>
              <a:latin typeface="Gotham"/>
            </a:endParaRPr>
          </a:p>
          <a:p>
            <a:pPr marL="285750" indent="-285750">
              <a:lnSpc>
                <a:spcPts val="224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Process 15,000 transactions,$3M annual revenue</a:t>
            </a:r>
          </a:p>
          <a:p>
            <a:pPr marL="285750" indent="-285750">
              <a:lnSpc>
                <a:spcPts val="224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E4714"/>
              </a:solidFill>
              <a:latin typeface="Gotham"/>
            </a:endParaRPr>
          </a:p>
          <a:p>
            <a:pPr marL="285750" indent="-285750">
              <a:lnSpc>
                <a:spcPts val="224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 Serie A of $5M</a:t>
            </a:r>
          </a:p>
          <a:p>
            <a:pPr marL="285750" indent="-285750">
              <a:lnSpc>
                <a:spcPts val="224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 </a:t>
            </a:r>
          </a:p>
          <a:p>
            <a:pPr marL="285750" indent="-285750" algn="l">
              <a:lnSpc>
                <a:spcPts val="224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E4714"/>
              </a:solidFill>
              <a:latin typeface="Gotham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620000" y="4216323"/>
            <a:ext cx="278564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dirty="0">
                <a:solidFill>
                  <a:srgbClr val="0E4714"/>
                </a:solidFill>
                <a:latin typeface="Gotham"/>
              </a:rPr>
              <a:t>2026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5800" y="5168274"/>
            <a:ext cx="3467100" cy="2230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02285" indent="-285750">
              <a:spcBef>
                <a:spcPts val="10"/>
              </a:spcBef>
              <a:buFont typeface="Arial" panose="020B0604020202020204" pitchFamily="34" charset="0"/>
              <a:buChar char="•"/>
              <a:tabLst>
                <a:tab pos="503555" algn="l"/>
              </a:tabLst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Launched the prototype</a:t>
            </a:r>
          </a:p>
          <a:p>
            <a:pPr marL="216535">
              <a:spcBef>
                <a:spcPts val="10"/>
              </a:spcBef>
              <a:tabLst>
                <a:tab pos="503555" algn="l"/>
              </a:tabLst>
            </a:pPr>
            <a:endParaRPr lang="en-US" sz="1600" dirty="0">
              <a:solidFill>
                <a:srgbClr val="0E4714"/>
              </a:solidFill>
              <a:latin typeface="Gotham"/>
            </a:endParaRPr>
          </a:p>
          <a:p>
            <a:pPr marL="502285" indent="-285750">
              <a:spcBef>
                <a:spcPts val="10"/>
              </a:spcBef>
              <a:buFont typeface="Arial" panose="020B0604020202020204" pitchFamily="34" charset="0"/>
              <a:buChar char="•"/>
              <a:tabLst>
                <a:tab pos="503555" algn="l"/>
              </a:tabLst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Onboard 50 healthcare facilities</a:t>
            </a:r>
          </a:p>
          <a:p>
            <a:pPr marL="216535">
              <a:spcBef>
                <a:spcPts val="10"/>
              </a:spcBef>
              <a:tabLst>
                <a:tab pos="503555" algn="l"/>
              </a:tabLst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 </a:t>
            </a:r>
          </a:p>
          <a:p>
            <a:pPr marL="502285" indent="-285750">
              <a:spcBef>
                <a:spcPts val="10"/>
              </a:spcBef>
              <a:buFont typeface="Arial" panose="020B0604020202020204" pitchFamily="34" charset="0"/>
              <a:buChar char="•"/>
              <a:tabLst>
                <a:tab pos="503555" algn="l"/>
              </a:tabLst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Achieve $ 150,000 Annual Revenue with 1,000 transactions</a:t>
            </a:r>
            <a:endParaRPr lang="en-US" sz="1600" dirty="0">
              <a:latin typeface="Lato"/>
              <a:cs typeface="Lato"/>
            </a:endParaRPr>
          </a:p>
          <a:p>
            <a:pPr algn="l">
              <a:lnSpc>
                <a:spcPts val="2240"/>
              </a:lnSpc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66800" y="4216323"/>
            <a:ext cx="278564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dirty="0">
                <a:solidFill>
                  <a:srgbClr val="0E4714"/>
                </a:solidFill>
                <a:latin typeface="Gotham"/>
              </a:rPr>
              <a:t>2024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62400" y="5168274"/>
            <a:ext cx="3467100" cy="4492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224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User base to 200 healthcare facilities.</a:t>
            </a:r>
          </a:p>
          <a:p>
            <a:pPr marL="285750" indent="-285750" algn="l">
              <a:lnSpc>
                <a:spcPts val="224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E4714"/>
              </a:solidFill>
              <a:latin typeface="Gotham"/>
            </a:endParaRPr>
          </a:p>
          <a:p>
            <a:pPr marL="285750" indent="-285750">
              <a:lnSpc>
                <a:spcPts val="224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5,000 transactions $1M annual revenue</a:t>
            </a:r>
          </a:p>
          <a:p>
            <a:pPr marL="285750" indent="-285750">
              <a:lnSpc>
                <a:spcPts val="224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E4714"/>
              </a:solidFill>
              <a:latin typeface="Gotham"/>
            </a:endParaRPr>
          </a:p>
          <a:p>
            <a:pPr marL="285750" indent="-285750">
              <a:lnSpc>
                <a:spcPts val="224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Implement AI-driven inventory and demand forecasting</a:t>
            </a:r>
          </a:p>
          <a:p>
            <a:pPr marL="285750" indent="-285750">
              <a:lnSpc>
                <a:spcPts val="224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E4714"/>
              </a:solidFill>
              <a:latin typeface="Gotham"/>
            </a:endParaRPr>
          </a:p>
          <a:p>
            <a:pPr marL="285750" indent="-285750">
              <a:lnSpc>
                <a:spcPts val="224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Seed Round $1,5 M </a:t>
            </a:r>
          </a:p>
          <a:p>
            <a:pPr marL="285750" indent="-285750" algn="l">
              <a:lnSpc>
                <a:spcPts val="224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E4714"/>
              </a:solidFill>
              <a:latin typeface="Gotham"/>
            </a:endParaRPr>
          </a:p>
          <a:p>
            <a:pPr algn="l">
              <a:lnSpc>
                <a:spcPts val="2240"/>
              </a:lnSpc>
            </a:pPr>
            <a:endParaRPr lang="en-US" sz="1600" dirty="0">
              <a:solidFill>
                <a:srgbClr val="0E4714"/>
              </a:solidFill>
              <a:latin typeface="Gotham"/>
            </a:endParaRPr>
          </a:p>
          <a:p>
            <a:pPr algn="l">
              <a:lnSpc>
                <a:spcPts val="2240"/>
              </a:lnSpc>
            </a:pPr>
            <a:endParaRPr lang="en-US" sz="1600" dirty="0">
              <a:solidFill>
                <a:srgbClr val="0E4714"/>
              </a:solidFill>
              <a:latin typeface="Gotham"/>
            </a:endParaRPr>
          </a:p>
          <a:p>
            <a:pPr algn="l">
              <a:lnSpc>
                <a:spcPts val="2240"/>
              </a:lnSpc>
            </a:pPr>
            <a:endParaRPr lang="en-US" sz="1600" dirty="0">
              <a:solidFill>
                <a:srgbClr val="0E4714"/>
              </a:solidFill>
              <a:latin typeface="Gotham"/>
            </a:endParaRPr>
          </a:p>
          <a:p>
            <a:pPr algn="l">
              <a:lnSpc>
                <a:spcPts val="2240"/>
              </a:lnSpc>
            </a:pPr>
            <a:endParaRPr lang="en-US" sz="1600" dirty="0">
              <a:solidFill>
                <a:srgbClr val="0E4714"/>
              </a:solidFill>
              <a:latin typeface="Gotham"/>
            </a:endParaRPr>
          </a:p>
          <a:p>
            <a:pPr algn="l">
              <a:lnSpc>
                <a:spcPts val="2240"/>
              </a:lnSpc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.*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43400" y="4216323"/>
            <a:ext cx="278564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dirty="0">
                <a:solidFill>
                  <a:srgbClr val="0E4714"/>
                </a:solidFill>
                <a:latin typeface="Gotham"/>
              </a:rPr>
              <a:t>2025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896600" y="5168274"/>
            <a:ext cx="3086100" cy="3364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algn="l">
              <a:lnSpc>
                <a:spcPts val="224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Penetrate 5 more regional markets</a:t>
            </a:r>
          </a:p>
          <a:p>
            <a:pPr marL="285750" indent="-285750" algn="l">
              <a:lnSpc>
                <a:spcPts val="224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E4714"/>
              </a:solidFill>
              <a:latin typeface="Gotham"/>
            </a:endParaRPr>
          </a:p>
          <a:p>
            <a:pPr marL="285750" indent="-285750" algn="l">
              <a:lnSpc>
                <a:spcPts val="224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Serve 1,000 healthcare facilities </a:t>
            </a:r>
          </a:p>
          <a:p>
            <a:pPr marL="285750" indent="-285750" algn="l">
              <a:lnSpc>
                <a:spcPts val="224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E4714"/>
              </a:solidFill>
              <a:latin typeface="Gotham"/>
            </a:endParaRPr>
          </a:p>
          <a:p>
            <a:pPr marL="285750" indent="-285750" algn="l">
              <a:lnSpc>
                <a:spcPts val="224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Achieve 30,000 transactions, $10M annual revenue</a:t>
            </a:r>
          </a:p>
          <a:p>
            <a:pPr marL="285750" indent="-285750" algn="l">
              <a:lnSpc>
                <a:spcPts val="224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E4714"/>
              </a:solidFill>
              <a:latin typeface="Gotham"/>
            </a:endParaRPr>
          </a:p>
          <a:p>
            <a:pPr marL="285750" indent="-285750" algn="l">
              <a:lnSpc>
                <a:spcPts val="224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E4714"/>
                </a:solidFill>
                <a:latin typeface="Gotham"/>
              </a:rPr>
              <a:t>Serie B $30M</a:t>
            </a:r>
          </a:p>
          <a:p>
            <a:pPr marL="285750" indent="-285750" algn="l">
              <a:lnSpc>
                <a:spcPts val="224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E4714"/>
              </a:solidFill>
              <a:latin typeface="Gotham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896600" y="4216323"/>
            <a:ext cx="278564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dirty="0">
                <a:solidFill>
                  <a:srgbClr val="0E4714"/>
                </a:solidFill>
                <a:latin typeface="Gotham"/>
              </a:rPr>
              <a:t>2027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173200" y="5168274"/>
            <a:ext cx="3086100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299085" algn="l"/>
              </a:tabLst>
            </a:pPr>
            <a:endParaRPr lang="en-US" dirty="0">
              <a:latin typeface="Lato"/>
              <a:cs typeface="Lato"/>
            </a:endParaRPr>
          </a:p>
          <a:p>
            <a:pPr marL="299085" indent="-286385">
              <a:spcBef>
                <a:spcPts val="10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sz="1800" dirty="0">
                <a:solidFill>
                  <a:srgbClr val="0E4714"/>
                </a:solidFill>
                <a:latin typeface="Gotham"/>
              </a:rPr>
              <a:t>Achieve $30 M in annual revenue </a:t>
            </a:r>
          </a:p>
          <a:p>
            <a:pPr marL="299085" indent="-286385">
              <a:spcBef>
                <a:spcPts val="10"/>
              </a:spcBef>
              <a:buFont typeface="Arial"/>
              <a:buChar char="•"/>
              <a:tabLst>
                <a:tab pos="299085" algn="l"/>
              </a:tabLst>
            </a:pPr>
            <a:endParaRPr lang="en-US" dirty="0">
              <a:solidFill>
                <a:srgbClr val="0E4714"/>
              </a:solidFill>
              <a:latin typeface="Gotham"/>
            </a:endParaRPr>
          </a:p>
          <a:p>
            <a:pPr marL="299085" indent="-286385">
              <a:spcBef>
                <a:spcPts val="10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sz="1800" dirty="0">
                <a:solidFill>
                  <a:srgbClr val="0E4714"/>
                </a:solidFill>
                <a:latin typeface="Gotham"/>
              </a:rPr>
              <a:t>IPO</a:t>
            </a:r>
          </a:p>
          <a:p>
            <a:pPr marL="299085" indent="-286385">
              <a:spcBef>
                <a:spcPts val="10"/>
              </a:spcBef>
              <a:buFont typeface="Arial"/>
              <a:buChar char="•"/>
              <a:tabLst>
                <a:tab pos="299085" algn="l"/>
              </a:tabLst>
            </a:pPr>
            <a:endParaRPr lang="en-US" dirty="0">
              <a:solidFill>
                <a:srgbClr val="0E4714"/>
              </a:solidFill>
              <a:latin typeface="Gotham"/>
            </a:endParaRPr>
          </a:p>
          <a:p>
            <a:pPr marL="299085" indent="-286385">
              <a:spcBef>
                <a:spcPts val="10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sz="1800" dirty="0">
                <a:solidFill>
                  <a:srgbClr val="0E4714"/>
                </a:solidFill>
                <a:latin typeface="Gotham"/>
              </a:rPr>
              <a:t>Operates in 10 countries</a:t>
            </a:r>
          </a:p>
          <a:p>
            <a:pPr marL="299085" indent="-28638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299085" algn="l"/>
              </a:tabLst>
            </a:pPr>
            <a:endParaRPr lang="en-US" dirty="0">
              <a:latin typeface="Lato"/>
              <a:cs typeface="Lato"/>
            </a:endParaRPr>
          </a:p>
          <a:p>
            <a:pPr marL="299085" indent="-28638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299085" algn="l"/>
              </a:tabLst>
            </a:pPr>
            <a:endParaRPr lang="en-US" dirty="0">
              <a:latin typeface="Lato"/>
              <a:cs typeface="Lato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4173200" y="4216323"/>
            <a:ext cx="278564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E4714"/>
                </a:solidFill>
                <a:latin typeface="Gotham"/>
              </a:rPr>
              <a:t>202</a:t>
            </a:r>
            <a:r>
              <a:rPr lang="en-US" sz="2799" dirty="0">
                <a:solidFill>
                  <a:srgbClr val="0E4714"/>
                </a:solidFill>
                <a:latin typeface="Gotham"/>
              </a:rPr>
              <a:t>8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1450334"/>
            <a:ext cx="16230600" cy="1522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69"/>
              </a:lnSpc>
            </a:pPr>
            <a:r>
              <a:rPr lang="en-US" sz="10884" spc="-272">
                <a:solidFill>
                  <a:srgbClr val="0E4714"/>
                </a:solidFill>
                <a:latin typeface="Times New Roman Condensed"/>
              </a:rPr>
              <a:t>OUR FUTURE PATH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63284</TotalTime>
  <Words>664</Words>
  <Application>Microsoft Macintosh PowerPoint</Application>
  <PresentationFormat>Custom</PresentationFormat>
  <Paragraphs>137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Gotham Light</vt:lpstr>
      <vt:lpstr>Neue Machina</vt:lpstr>
      <vt:lpstr>Lato</vt:lpstr>
      <vt:lpstr>Times New Roman Condensed</vt:lpstr>
      <vt:lpstr>Times New Roman Condensed Italics</vt:lpstr>
      <vt:lpstr>Arial</vt:lpstr>
      <vt:lpstr>Gotham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Minimalist Professional Tech Start-Up Pitch Deck Presentation</dc:title>
  <cp:lastModifiedBy>Microsoft Office User</cp:lastModifiedBy>
  <cp:revision>10</cp:revision>
  <dcterms:created xsi:type="dcterms:W3CDTF">2006-08-16T00:00:00Z</dcterms:created>
  <dcterms:modified xsi:type="dcterms:W3CDTF">2024-08-16T10:31:55Z</dcterms:modified>
  <dc:identifier>DAGIOVkatEs</dc:identifier>
</cp:coreProperties>
</file>